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76" r:id="rId2"/>
  </p:sldMasterIdLst>
  <p:notesMasterIdLst>
    <p:notesMasterId r:id="rId13"/>
  </p:notesMasterIdLst>
  <p:sldIdLst>
    <p:sldId id="508" r:id="rId3"/>
    <p:sldId id="510" r:id="rId4"/>
    <p:sldId id="541" r:id="rId5"/>
    <p:sldId id="548" r:id="rId6"/>
    <p:sldId id="549" r:id="rId7"/>
    <p:sldId id="553" r:id="rId8"/>
    <p:sldId id="552" r:id="rId9"/>
    <p:sldId id="507" r:id="rId10"/>
    <p:sldId id="501" r:id="rId11"/>
    <p:sldId id="554" r:id="rId1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Cambria Math" panose="02040503050406030204" pitchFamily="18" charset="0"/>
      <p:regular r:id="rId18"/>
    </p:embeddedFont>
    <p:embeddedFont>
      <p:font typeface="黑体" panose="02010609060101010101" pitchFamily="49" charset="-122"/>
      <p:regular r:id="rId19"/>
    </p:embeddedFont>
    <p:embeddedFont>
      <p:font typeface="楷体" panose="02010609060101010101" pitchFamily="49" charset="-122"/>
      <p:regular r:id="rId20"/>
    </p:embeddedFont>
    <p:embeddedFont>
      <p:font typeface="幼圆" panose="02010509060101010101" pitchFamily="49" charset="-122"/>
      <p:regular r:id="rId21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orient="horz" pos="1619">
          <p15:clr>
            <a:srgbClr val="A4A3A4"/>
          </p15:clr>
        </p15:guide>
        <p15:guide id="3" pos="384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00FF"/>
    <a:srgbClr val="FF6600"/>
    <a:srgbClr val="AFF22A"/>
    <a:srgbClr val="FF9933"/>
    <a:srgbClr val="FF0000"/>
    <a:srgbClr val="FFFFFF"/>
    <a:srgbClr val="CC99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0" autoAdjust="0"/>
    <p:restoredTop sz="99111" autoAdjust="0"/>
  </p:normalViewPr>
  <p:slideViewPr>
    <p:cSldViewPr>
      <p:cViewPr varScale="1">
        <p:scale>
          <a:sx n="119" d="100"/>
          <a:sy n="119" d="100"/>
        </p:scale>
        <p:origin x="234" y="96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slide" Target="slides/slide1.xml"/><Relationship Id="rId21" Type="http://schemas.openxmlformats.org/officeDocument/2006/relationships/font" Target="fonts/font8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4.fntdata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font" Target="fonts/font2.fntdata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font" Target="fonts/font6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1.fntdata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8.wmf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5155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1692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6966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8083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.xml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83458"/>
            <a:ext cx="9144000" cy="36004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分数除法（三）（</a:t>
            </a:r>
            <a:r>
              <a:rPr lang="en-US" altLang="zh-CN" sz="12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6276885B-9BC7-4BEE-970E-9060FC0DCA43}"/>
              </a:ext>
            </a:extLst>
          </p:cNvPr>
          <p:cNvGrpSpPr/>
          <p:nvPr userDrawn="1"/>
        </p:nvGrpSpPr>
        <p:grpSpPr>
          <a:xfrm>
            <a:off x="7973610" y="4743443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B02001C9-95F8-41F7-9F2E-F0C1125EB72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8" action="ppaction://hlinksldjump"/>
              <a:extLst>
                <a:ext uri="{FF2B5EF4-FFF2-40B4-BE49-F238E27FC236}">
                  <a16:creationId xmlns:a16="http://schemas.microsoft.com/office/drawing/2014/main" id="{8BAFCDC5-F83D-4908-A3BC-A3956B35749E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72" r:id="rId3"/>
    <p:sldLayoutId id="2147483675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83458"/>
            <a:ext cx="9144000" cy="36004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832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4.emf"/><Relationship Id="rId7" Type="http://schemas.openxmlformats.org/officeDocument/2006/relationships/slide" Target="slide9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slide" Target="slide3.xml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microsoft.com/office/2007/relationships/hdphoto" Target="../media/hdphoto1.wdp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png"/><Relationship Id="rId5" Type="http://schemas.openxmlformats.org/officeDocument/2006/relationships/image" Target="../media/image8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14.wmf"/><Relationship Id="rId18" Type="http://schemas.openxmlformats.org/officeDocument/2006/relationships/image" Target="../media/image19.jpeg"/><Relationship Id="rId3" Type="http://schemas.openxmlformats.org/officeDocument/2006/relationships/image" Target="../media/image17.png"/><Relationship Id="rId7" Type="http://schemas.openxmlformats.org/officeDocument/2006/relationships/image" Target="../media/image8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16.wmf"/><Relationship Id="rId2" Type="http://schemas.openxmlformats.org/officeDocument/2006/relationships/slideLayout" Target="../slideLayouts/slideLayout4.xml"/><Relationship Id="rId16" Type="http://schemas.openxmlformats.org/officeDocument/2006/relationships/oleObject" Target="../embeddings/oleObject7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3.wmf"/><Relationship Id="rId5" Type="http://schemas.openxmlformats.org/officeDocument/2006/relationships/image" Target="../media/image18.png"/><Relationship Id="rId15" Type="http://schemas.openxmlformats.org/officeDocument/2006/relationships/image" Target="../media/image15.wmf"/><Relationship Id="rId10" Type="http://schemas.openxmlformats.org/officeDocument/2006/relationships/oleObject" Target="../embeddings/oleObject4.bin"/><Relationship Id="rId4" Type="http://schemas.openxmlformats.org/officeDocument/2006/relationships/image" Target="../media/image10.png"/><Relationship Id="rId9" Type="http://schemas.openxmlformats.org/officeDocument/2006/relationships/image" Target="../media/image12.wmf"/><Relationship Id="rId14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1.png"/><Relationship Id="rId7" Type="http://schemas.openxmlformats.org/officeDocument/2006/relationships/image" Target="../media/image22.png"/><Relationship Id="rId12" Type="http://schemas.openxmlformats.org/officeDocument/2006/relationships/image" Target="../media/image2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png"/><Relationship Id="rId11" Type="http://schemas.openxmlformats.org/officeDocument/2006/relationships/image" Target="../media/image26.png"/><Relationship Id="rId5" Type="http://schemas.openxmlformats.org/officeDocument/2006/relationships/image" Target="../media/image27.png"/><Relationship Id="rId10" Type="http://schemas.openxmlformats.org/officeDocument/2006/relationships/image" Target="../media/image25.png"/><Relationship Id="rId4" Type="http://schemas.microsoft.com/office/2007/relationships/hdphoto" Target="../media/hdphoto2.wdp"/><Relationship Id="rId9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png"/><Relationship Id="rId3" Type="http://schemas.openxmlformats.org/officeDocument/2006/relationships/image" Target="../media/image31.png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11" Type="http://schemas.openxmlformats.org/officeDocument/2006/relationships/image" Target="../media/image37.png"/><Relationship Id="rId5" Type="http://schemas.openxmlformats.org/officeDocument/2006/relationships/image" Target="../media/image38.png"/><Relationship Id="rId15" Type="http://schemas.openxmlformats.org/officeDocument/2006/relationships/image" Target="../media/image42.png"/><Relationship Id="rId10" Type="http://schemas.openxmlformats.org/officeDocument/2006/relationships/image" Target="../media/image43.png"/><Relationship Id="rId4" Type="http://schemas.openxmlformats.org/officeDocument/2006/relationships/image" Target="../media/image32.png"/><Relationship Id="rId9" Type="http://schemas.openxmlformats.org/officeDocument/2006/relationships/image" Target="../media/image36.png"/><Relationship Id="rId14" Type="http://schemas.openxmlformats.org/officeDocument/2006/relationships/image" Target="../media/image4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13" Type="http://schemas.openxmlformats.org/officeDocument/2006/relationships/image" Target="../media/image56.png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55.png"/><Relationship Id="rId17" Type="http://schemas.openxmlformats.org/officeDocument/2006/relationships/image" Target="../media/image60.png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59.png"/><Relationship Id="rId1" Type="http://schemas.openxmlformats.org/officeDocument/2006/relationships/vmlDrawing" Target="../drawings/vmlDrawing3.vml"/><Relationship Id="rId6" Type="http://schemas.openxmlformats.org/officeDocument/2006/relationships/image" Target="../media/image44.wmf"/><Relationship Id="rId11" Type="http://schemas.openxmlformats.org/officeDocument/2006/relationships/image" Target="../media/image54.png"/><Relationship Id="rId5" Type="http://schemas.openxmlformats.org/officeDocument/2006/relationships/oleObject" Target="../embeddings/oleObject9.bin"/><Relationship Id="rId15" Type="http://schemas.openxmlformats.org/officeDocument/2006/relationships/image" Target="../media/image58.png"/><Relationship Id="rId10" Type="http://schemas.openxmlformats.org/officeDocument/2006/relationships/image" Target="../media/image53.png"/><Relationship Id="rId4" Type="http://schemas.openxmlformats.org/officeDocument/2006/relationships/image" Target="../media/image43.wmf"/><Relationship Id="rId9" Type="http://schemas.openxmlformats.org/officeDocument/2006/relationships/image" Target="../media/image52.png"/><Relationship Id="rId14" Type="http://schemas.openxmlformats.org/officeDocument/2006/relationships/image" Target="../media/image5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8" name="矩形 27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0" y="51470"/>
              <a:ext cx="3275856" cy="275590"/>
              <a:chOff x="0" y="51470"/>
              <a:chExt cx="3275856" cy="275590"/>
            </a:xfrm>
          </p:grpSpPr>
          <p:sp>
            <p:nvSpPr>
              <p:cNvPr id="31" name="文本框 22"/>
              <p:cNvSpPr txBox="1"/>
              <p:nvPr/>
            </p:nvSpPr>
            <p:spPr>
              <a:xfrm>
                <a:off x="179512" y="51470"/>
                <a:ext cx="2316480" cy="275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32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3" name="单圆角矩形 32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4" name="单圆角矩形 33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单圆角矩形 34"/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7" name="单圆角矩形 36"/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8" name="单圆角矩形 37"/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361147" y="1435155"/>
            <a:ext cx="8211223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分数除法（三）（</a:t>
            </a:r>
            <a:r>
              <a:rPr lang="en-US" altLang="zh-CN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</a:p>
        </p:txBody>
      </p:sp>
      <p:pic>
        <p:nvPicPr>
          <p:cNvPr id="40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圆角矩形 40">
            <a:hlinkClick r:id="rId4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42" name="圆角矩形 41">
            <a:hlinkClick r:id="rId5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43" name="圆角矩形 42">
            <a:hlinkClick r:id="rId6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46" name="圆角矩形 45">
            <a:hlinkClick r:id="rId7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47" name="矩形 46"/>
          <p:cNvSpPr/>
          <p:nvPr/>
        </p:nvSpPr>
        <p:spPr>
          <a:xfrm>
            <a:off x="912693" y="519703"/>
            <a:ext cx="2196755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分数除法</a:t>
            </a:r>
          </a:p>
        </p:txBody>
      </p:sp>
      <p:sp>
        <p:nvSpPr>
          <p:cNvPr id="48" name="圆角矩形 47">
            <a:hlinkClick r:id="rId8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50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1" name="组合 50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52" name="图片 51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53" name="文本框 10"/>
            <p:cNvSpPr txBox="1"/>
            <p:nvPr/>
          </p:nvSpPr>
          <p:spPr>
            <a:xfrm>
              <a:off x="1435768" y="1385539"/>
              <a:ext cx="407035" cy="6299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5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6" descr="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27534"/>
            <a:ext cx="7440677" cy="370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4" name="Group 62"/>
          <p:cNvGrpSpPr/>
          <p:nvPr/>
        </p:nvGrpSpPr>
        <p:grpSpPr bwMode="auto">
          <a:xfrm>
            <a:off x="4026676" y="195486"/>
            <a:ext cx="3209620" cy="951738"/>
            <a:chOff x="564767" y="-859080"/>
            <a:chExt cx="2304256" cy="1503979"/>
          </a:xfrm>
          <a:noFill/>
        </p:grpSpPr>
        <p:sp>
          <p:nvSpPr>
            <p:cNvPr id="35" name="云形标注 137"/>
            <p:cNvSpPr>
              <a:spLocks noChangeArrowheads="1"/>
            </p:cNvSpPr>
            <p:nvPr/>
          </p:nvSpPr>
          <p:spPr bwMode="auto">
            <a:xfrm>
              <a:off x="564767" y="-859080"/>
              <a:ext cx="2304256" cy="1503979"/>
            </a:xfrm>
            <a:prstGeom prst="cloudCallout">
              <a:avLst>
                <a:gd name="adj1" fmla="val 42782"/>
                <a:gd name="adj2" fmla="val 76950"/>
              </a:avLst>
            </a:prstGeom>
            <a:grpFill/>
            <a:ln w="25400">
              <a:solidFill>
                <a:srgbClr val="6E84B4"/>
              </a:solidFill>
              <a:rou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 sz="120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136"/>
                <p:cNvSpPr txBox="1">
                  <a:spLocks noChangeArrowheads="1"/>
                </p:cNvSpPr>
                <p:nvPr/>
              </p:nvSpPr>
              <p:spPr bwMode="auto">
                <a:xfrm>
                  <a:off x="708342" y="-703639"/>
                  <a:ext cx="2129032" cy="127639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lvl="0"/>
                  <a:r>
                    <a:rPr lang="zh-CN" altLang="zh-CN" sz="1800" b="1" dirty="0">
                      <a:solidFill>
                        <a:srgbClr val="00000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  <a:cs typeface="Times New Roman" panose="02020603050405020304" pitchFamily="18" charset="0"/>
                    </a:rPr>
                    <a:t>有</a:t>
                  </a:r>
                  <a:r>
                    <a:rPr lang="en-US" altLang="zh-CN" sz="1800" b="1" dirty="0">
                      <a:solidFill>
                        <a:srgbClr val="00000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  <a:cs typeface="Times New Roman" panose="02020603050405020304" pitchFamily="18" charset="0"/>
                    </a:rPr>
                    <a:t>6</a:t>
                  </a:r>
                  <a:r>
                    <a:rPr lang="zh-CN" altLang="zh-CN" sz="1800" b="1" dirty="0">
                      <a:solidFill>
                        <a:srgbClr val="00000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  <a:cs typeface="Times New Roman" panose="02020603050405020304" pitchFamily="18" charset="0"/>
                    </a:rPr>
                    <a:t>名同学在跳绳</a:t>
                  </a:r>
                  <a:r>
                    <a:rPr lang="en-US" altLang="zh-CN" sz="1800" b="1" dirty="0">
                      <a:solidFill>
                        <a:srgbClr val="00000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  <a:cs typeface="Times New Roman" panose="02020603050405020304" pitchFamily="18" charset="0"/>
                    </a:rPr>
                    <a:t>,</a:t>
                  </a:r>
                  <a:r>
                    <a:rPr lang="zh-CN" altLang="zh-CN" sz="1800" b="1" dirty="0">
                      <a:solidFill>
                        <a:srgbClr val="00000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  <a:cs typeface="Times New Roman" panose="02020603050405020304" pitchFamily="18" charset="0"/>
                    </a:rPr>
                    <a:t>是操场上参加活动总人数的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zh-CN" altLang="zh-CN" sz="18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2400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𝟗</m:t>
                          </m:r>
                        </m:den>
                      </m:f>
                      <m:r>
                        <a:rPr lang="zh-CN" altLang="en-US" sz="2400" b="1" i="1" smtClean="0">
                          <a:solidFill>
                            <a:srgbClr val="000000"/>
                          </a:solidFill>
                          <a:latin typeface="Cambria Math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m:t>。</m:t>
                      </m:r>
                    </m:oMath>
                  </a14:m>
                  <a:endParaRPr lang="zh-CN" altLang="en-US" sz="1800" b="1" dirty="0">
                    <a:solidFill>
                      <a:prstClr val="black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mc:Choice>
          <mc:Fallback xmlns="">
            <p:sp>
              <p:nvSpPr>
                <p:cNvPr id="36" name="TextBox 13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08342" y="-703639"/>
                  <a:ext cx="2129032" cy="1276398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1643" t="-3759" r="-1027" b="-752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</p:grpSp>
      <p:sp>
        <p:nvSpPr>
          <p:cNvPr id="40" name="TextBox 9"/>
          <p:cNvSpPr txBox="1">
            <a:spLocks noChangeArrowheads="1"/>
          </p:cNvSpPr>
          <p:nvPr/>
        </p:nvSpPr>
        <p:spPr bwMode="auto">
          <a:xfrm>
            <a:off x="899592" y="4227934"/>
            <a:ext cx="799297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操场上参加活动的总人数是多少？</a:t>
            </a:r>
          </a:p>
        </p:txBody>
      </p:sp>
      <p:sp>
        <p:nvSpPr>
          <p:cNvPr id="16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情境导入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/>
          <p:cNvSpPr/>
          <p:nvPr/>
        </p:nvSpPr>
        <p:spPr>
          <a:xfrm>
            <a:off x="1115617" y="3305267"/>
            <a:ext cx="736600" cy="791260"/>
          </a:xfrm>
          <a:prstGeom prst="rect">
            <a:avLst/>
          </a:prstGeom>
          <a:solidFill>
            <a:srgbClr val="F6B8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38" name="表格 37"/>
          <p:cNvGraphicFramePr>
            <a:graphicFrameLocks noGrp="1"/>
          </p:cNvGraphicFramePr>
          <p:nvPr/>
        </p:nvGraphicFramePr>
        <p:xfrm>
          <a:off x="1152591" y="3337701"/>
          <a:ext cx="3240090" cy="790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00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00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00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600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00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6001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600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6001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790576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2" marR="91442" marT="45699" marB="45699">
                    <a:lnR w="19050" cap="flat" cmpd="sng" algn="ctr">
                      <a:solidFill>
                        <a:srgbClr val="00B0F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2" marR="91442" marT="45699" marB="45699">
                    <a:lnL w="19050" cap="flat" cmpd="sng" algn="ctr">
                      <a:solidFill>
                        <a:srgbClr val="00B0F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2" marR="91442" marT="45699" marB="45699">
                    <a:lnL w="19050" cap="flat" cmpd="sng" algn="ctr">
                      <a:solidFill>
                        <a:srgbClr val="00B0F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42" marR="91442" marT="45699" marB="45699">
                    <a:lnL w="19050" cap="flat" cmpd="sng" algn="ctr">
                      <a:solidFill>
                        <a:srgbClr val="00B0F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2" marR="91442" marT="45699" marB="45699">
                    <a:lnL w="19050" cap="flat" cmpd="sng" algn="ctr">
                      <a:solidFill>
                        <a:srgbClr val="00B0F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42" marR="91442" marT="45699" marB="45699">
                    <a:lnL w="19050" cap="flat" cmpd="sng" algn="ctr">
                      <a:solidFill>
                        <a:srgbClr val="00B0F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42" marR="91442" marT="45699" marB="45699">
                    <a:lnL w="19050" cap="flat" cmpd="sng" algn="ctr">
                      <a:solidFill>
                        <a:srgbClr val="00B0F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42" marR="91442" marT="45699" marB="45699">
                    <a:lnL w="19050" cap="flat" cmpd="sng" algn="ctr">
                      <a:solidFill>
                        <a:srgbClr val="00B0F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2" marR="91442" marT="45699" marB="45699">
                    <a:lnL w="19050" cap="flat" cmpd="sng" algn="ctr">
                      <a:solidFill>
                        <a:srgbClr val="00B0F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9" name="图片 6" descr="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95951"/>
            <a:ext cx="4176464" cy="207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矩形 40"/>
          <p:cNvSpPr/>
          <p:nvPr/>
        </p:nvSpPr>
        <p:spPr>
          <a:xfrm>
            <a:off x="1140346" y="3312619"/>
            <a:ext cx="3240087" cy="775385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左大括号 41"/>
          <p:cNvSpPr/>
          <p:nvPr/>
        </p:nvSpPr>
        <p:spPr>
          <a:xfrm rot="5400000">
            <a:off x="1385492" y="2822667"/>
            <a:ext cx="180975" cy="720725"/>
          </a:xfrm>
          <a:prstGeom prst="leftBrace">
            <a:avLst>
              <a:gd name="adj1" fmla="val 49707"/>
              <a:gd name="adj2" fmla="val 50000"/>
            </a:avLst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43" name="Object 2"/>
          <p:cNvGraphicFramePr>
            <a:graphicFrameLocks noChangeAspect="1"/>
          </p:cNvGraphicFramePr>
          <p:nvPr/>
        </p:nvGraphicFramePr>
        <p:xfrm>
          <a:off x="1382705" y="2540359"/>
          <a:ext cx="236969" cy="611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7" name="公式" r:id="rId4" imgW="152400" imgH="393700" progId="Equation.KSEE3">
                  <p:embed/>
                </p:oleObj>
              </mc:Choice>
              <mc:Fallback>
                <p:oleObj name="公式" r:id="rId4" imgW="152400" imgH="393700" progId="Equation.KSEE3">
                  <p:embed/>
                  <p:pic>
                    <p:nvPicPr>
                      <p:cNvPr id="0" name="图片 256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2705" y="2540359"/>
                        <a:ext cx="236969" cy="6115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左大括号 43"/>
          <p:cNvSpPr/>
          <p:nvPr/>
        </p:nvSpPr>
        <p:spPr>
          <a:xfrm rot="16200000" flipV="1">
            <a:off x="1385492" y="3858402"/>
            <a:ext cx="180975" cy="720725"/>
          </a:xfrm>
          <a:prstGeom prst="leftBrace">
            <a:avLst>
              <a:gd name="adj1" fmla="val 49707"/>
              <a:gd name="adj2" fmla="val 50000"/>
            </a:avLst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TextBox 14"/>
          <p:cNvSpPr txBox="1">
            <a:spLocks noChangeArrowheads="1"/>
          </p:cNvSpPr>
          <p:nvPr/>
        </p:nvSpPr>
        <p:spPr bwMode="auto">
          <a:xfrm>
            <a:off x="1218596" y="4187581"/>
            <a:ext cx="736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</a:p>
        </p:txBody>
      </p:sp>
      <p:sp>
        <p:nvSpPr>
          <p:cNvPr id="46" name="左大括号 45"/>
          <p:cNvSpPr/>
          <p:nvPr/>
        </p:nvSpPr>
        <p:spPr>
          <a:xfrm rot="16200000" flipV="1">
            <a:off x="2578383" y="2849597"/>
            <a:ext cx="290368" cy="3264816"/>
          </a:xfrm>
          <a:prstGeom prst="leftBrace">
            <a:avLst>
              <a:gd name="adj1" fmla="val 49707"/>
              <a:gd name="adj2" fmla="val 50000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TextBox 14"/>
          <p:cNvSpPr txBox="1">
            <a:spLocks noChangeArrowheads="1"/>
          </p:cNvSpPr>
          <p:nvPr/>
        </p:nvSpPr>
        <p:spPr bwMode="auto">
          <a:xfrm>
            <a:off x="2531320" y="4578682"/>
            <a:ext cx="736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</a:p>
        </p:txBody>
      </p:sp>
      <p:grpSp>
        <p:nvGrpSpPr>
          <p:cNvPr id="48" name="Group 62"/>
          <p:cNvGrpSpPr/>
          <p:nvPr/>
        </p:nvGrpSpPr>
        <p:grpSpPr bwMode="auto">
          <a:xfrm>
            <a:off x="4549177" y="1972451"/>
            <a:ext cx="3695231" cy="1715921"/>
            <a:chOff x="564767" y="-983218"/>
            <a:chExt cx="2364948" cy="1628117"/>
          </a:xfrm>
          <a:noFill/>
        </p:grpSpPr>
        <p:sp>
          <p:nvSpPr>
            <p:cNvPr id="49" name="云形标注 137"/>
            <p:cNvSpPr>
              <a:spLocks noChangeArrowheads="1"/>
            </p:cNvSpPr>
            <p:nvPr/>
          </p:nvSpPr>
          <p:spPr bwMode="auto">
            <a:xfrm>
              <a:off x="564767" y="-983218"/>
              <a:ext cx="2304256" cy="1628117"/>
            </a:xfrm>
            <a:prstGeom prst="cloudCallout">
              <a:avLst>
                <a:gd name="adj1" fmla="val 50756"/>
                <a:gd name="adj2" fmla="val 40527"/>
              </a:avLst>
            </a:prstGeom>
            <a:grpFill/>
            <a:ln w="25400">
              <a:solidFill>
                <a:srgbClr val="6E84B4"/>
              </a:solidFill>
              <a:rou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 sz="120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0" name="TextBox 136"/>
            <p:cNvSpPr txBox="1">
              <a:spLocks noChangeArrowheads="1"/>
            </p:cNvSpPr>
            <p:nvPr/>
          </p:nvSpPr>
          <p:spPr bwMode="auto">
            <a:xfrm>
              <a:off x="625459" y="-824525"/>
              <a:ext cx="2304256" cy="12557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求操场上有多少人参加活</a:t>
              </a:r>
              <a:endPara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动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,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是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已知一个数的几分之几是多少</a:t>
              </a:r>
              <a:r>
                <a:rPr lang="en-US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,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求这个数的实际问题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。可以用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方程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来解。</a:t>
              </a:r>
            </a:p>
          </p:txBody>
        </p:sp>
      </p:grpSp>
      <p:pic>
        <p:nvPicPr>
          <p:cNvPr id="5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993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3147814"/>
            <a:ext cx="1337088" cy="1284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80230" y="439420"/>
            <a:ext cx="2352675" cy="1336040"/>
          </a:xfrm>
          <a:prstGeom prst="rect">
            <a:avLst/>
          </a:prstGeom>
          <a:noFill/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23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1" grpId="0" animBg="1"/>
      <p:bldP spid="42" grpId="0" animBg="1"/>
      <p:bldP spid="44" grpId="0" animBg="1"/>
      <p:bldP spid="45" grpId="0"/>
      <p:bldP spid="46" grpId="0" animBg="1"/>
      <p:bldP spid="4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图片 6" descr="6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164" y="558360"/>
            <a:ext cx="3489060" cy="1736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4998" y="555526"/>
            <a:ext cx="2148970" cy="119722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5426" y="2283718"/>
            <a:ext cx="2664296" cy="2071686"/>
          </a:xfrm>
          <a:prstGeom prst="rect">
            <a:avLst/>
          </a:prstGeom>
        </p:spPr>
      </p:pic>
      <p:grpSp>
        <p:nvGrpSpPr>
          <p:cNvPr id="23" name="组合 16"/>
          <p:cNvGrpSpPr/>
          <p:nvPr/>
        </p:nvGrpSpPr>
        <p:grpSpPr bwMode="auto">
          <a:xfrm>
            <a:off x="323528" y="3939902"/>
            <a:ext cx="4680520" cy="812485"/>
            <a:chOff x="-36512" y="5225070"/>
            <a:chExt cx="5472608" cy="792000"/>
          </a:xfrm>
        </p:grpSpPr>
        <p:sp>
          <p:nvSpPr>
            <p:cNvPr id="24" name="TextBox 15"/>
            <p:cNvSpPr txBox="1">
              <a:spLocks noChangeArrowheads="1"/>
            </p:cNvSpPr>
            <p:nvPr/>
          </p:nvSpPr>
          <p:spPr bwMode="auto">
            <a:xfrm>
              <a:off x="-36512" y="5426060"/>
              <a:ext cx="5472608" cy="390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000" b="1" dirty="0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参加活动总人数</a:t>
              </a:r>
              <a:r>
                <a:rPr lang="en-US" altLang="zh-CN" sz="2000" b="1" dirty="0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×  </a:t>
              </a:r>
              <a:r>
                <a:rPr lang="zh-CN" altLang="en-US" sz="2000" b="1" dirty="0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＝跳绳人数</a:t>
              </a:r>
            </a:p>
          </p:txBody>
        </p:sp>
        <p:graphicFrame>
          <p:nvGraphicFramePr>
            <p:cNvPr id="26" name="Object 3"/>
            <p:cNvGraphicFramePr>
              <a:graphicFrameLocks noChangeAspect="1"/>
            </p:cNvGraphicFramePr>
            <p:nvPr/>
          </p:nvGraphicFramePr>
          <p:xfrm>
            <a:off x="2392915" y="5225070"/>
            <a:ext cx="306877" cy="792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695" name="公式" r:id="rId6" imgW="152400" imgH="393700" progId="Equation.KSEE3">
                    <p:embed/>
                  </p:oleObj>
                </mc:Choice>
                <mc:Fallback>
                  <p:oleObj name="公式" r:id="rId6" imgW="152400" imgH="393700" progId="Equation.KSEE3">
                    <p:embed/>
                    <p:pic>
                      <p:nvPicPr>
                        <p:cNvPr id="0" name="图片 2668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92915" y="5225070"/>
                          <a:ext cx="306877" cy="792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7" name="组合 22"/>
          <p:cNvGrpSpPr/>
          <p:nvPr/>
        </p:nvGrpSpPr>
        <p:grpSpPr bwMode="auto">
          <a:xfrm>
            <a:off x="4572000" y="899254"/>
            <a:ext cx="4392488" cy="400110"/>
            <a:chOff x="3851920" y="2461774"/>
            <a:chExt cx="5292080" cy="399610"/>
          </a:xfrm>
        </p:grpSpPr>
        <p:sp>
          <p:nvSpPr>
            <p:cNvPr id="28" name="TextBox 20"/>
            <p:cNvSpPr txBox="1">
              <a:spLocks noChangeArrowheads="1"/>
            </p:cNvSpPr>
            <p:nvPr/>
          </p:nvSpPr>
          <p:spPr bwMode="auto">
            <a:xfrm>
              <a:off x="3851920" y="2461774"/>
              <a:ext cx="5292080" cy="399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解：设操场上有  人参加活动。</a:t>
              </a:r>
            </a:p>
          </p:txBody>
        </p:sp>
        <p:graphicFrame>
          <p:nvGraphicFramePr>
            <p:cNvPr id="29" name="Object 6"/>
            <p:cNvGraphicFramePr>
              <a:graphicFrameLocks noChangeAspect="1"/>
            </p:cNvGraphicFramePr>
            <p:nvPr/>
          </p:nvGraphicFramePr>
          <p:xfrm>
            <a:off x="6107561" y="2504957"/>
            <a:ext cx="284310" cy="3132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696" name="公式" r:id="rId8" imgW="127000" imgH="139700" progId="Equation.KSEE3">
                    <p:embed/>
                  </p:oleObj>
                </mc:Choice>
                <mc:Fallback>
                  <p:oleObj name="公式" r:id="rId8" imgW="127000" imgH="139700" progId="Equation.KSEE3">
                    <p:embed/>
                    <p:pic>
                      <p:nvPicPr>
                        <p:cNvPr id="0" name="图片 2668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07561" y="2504957"/>
                          <a:ext cx="284310" cy="3132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0" name="Object 7"/>
          <p:cNvGraphicFramePr>
            <a:graphicFrameLocks noChangeAspect="1"/>
          </p:cNvGraphicFramePr>
          <p:nvPr/>
        </p:nvGraphicFramePr>
        <p:xfrm>
          <a:off x="6338866" y="1284265"/>
          <a:ext cx="935651" cy="7654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97" name="公式" r:id="rId10" imgW="482600" imgH="393700" progId="Equation.KSEE3">
                  <p:embed/>
                </p:oleObj>
              </mc:Choice>
              <mc:Fallback>
                <p:oleObj name="公式" r:id="rId10" imgW="482600" imgH="393700" progId="Equation.KSEE3">
                  <p:embed/>
                  <p:pic>
                    <p:nvPicPr>
                      <p:cNvPr id="0" name="图片 266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38866" y="1284265"/>
                        <a:ext cx="935651" cy="76541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8"/>
          <p:cNvGraphicFramePr>
            <a:graphicFrameLocks noChangeAspect="1"/>
          </p:cNvGraphicFramePr>
          <p:nvPr/>
        </p:nvGraphicFramePr>
        <p:xfrm>
          <a:off x="5906431" y="1846333"/>
          <a:ext cx="1809497" cy="7500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98" name="公式" r:id="rId12" imgW="951865" imgH="393700" progId="Equation.KSEE3">
                  <p:embed/>
                </p:oleObj>
              </mc:Choice>
              <mc:Fallback>
                <p:oleObj name="公式" r:id="rId12" imgW="951865" imgH="393700" progId="Equation.KSEE3">
                  <p:embed/>
                  <p:pic>
                    <p:nvPicPr>
                      <p:cNvPr id="0" name="图片 266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6431" y="1846333"/>
                        <a:ext cx="1809497" cy="75003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9"/>
          <p:cNvGraphicFramePr>
            <a:graphicFrameLocks noChangeAspect="1"/>
          </p:cNvGraphicFramePr>
          <p:nvPr/>
        </p:nvGraphicFramePr>
        <p:xfrm>
          <a:off x="6627336" y="2511206"/>
          <a:ext cx="1063625" cy="7184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99" name="公式" r:id="rId14" imgW="584200" imgH="393700" progId="Equation.KSEE3">
                  <p:embed/>
                </p:oleObj>
              </mc:Choice>
              <mc:Fallback>
                <p:oleObj name="公式" r:id="rId14" imgW="584200" imgH="393700" progId="Equation.KSEE3">
                  <p:embed/>
                  <p:pic>
                    <p:nvPicPr>
                      <p:cNvPr id="0" name="图片 266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7336" y="2511206"/>
                        <a:ext cx="1063625" cy="7184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10"/>
          <p:cNvGraphicFramePr>
            <a:graphicFrameLocks noChangeAspect="1"/>
          </p:cNvGraphicFramePr>
          <p:nvPr/>
        </p:nvGraphicFramePr>
        <p:xfrm>
          <a:off x="6627337" y="3229640"/>
          <a:ext cx="824984" cy="3782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00" name="公式" r:id="rId16" imgW="444500" imgH="203200" progId="Equation.KSEE3">
                  <p:embed/>
                </p:oleObj>
              </mc:Choice>
              <mc:Fallback>
                <p:oleObj name="公式" r:id="rId16" imgW="444500" imgH="203200" progId="Equation.KSEE3">
                  <p:embed/>
                  <p:pic>
                    <p:nvPicPr>
                      <p:cNvPr id="0" name="图片 266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7337" y="3229640"/>
                        <a:ext cx="824984" cy="37827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组合 4"/>
          <p:cNvGrpSpPr/>
          <p:nvPr/>
        </p:nvGrpSpPr>
        <p:grpSpPr>
          <a:xfrm>
            <a:off x="3491880" y="2290172"/>
            <a:ext cx="2232248" cy="1793746"/>
            <a:chOff x="3838039" y="2596364"/>
            <a:chExt cx="2232248" cy="1793746"/>
          </a:xfrm>
        </p:grpSpPr>
        <p:pic>
          <p:nvPicPr>
            <p:cNvPr id="36" name="3行.eps"/>
            <p:cNvPicPr/>
            <p:nvPr/>
          </p:nvPicPr>
          <p:blipFill>
            <a:blip r:embed="rId18"/>
            <a:stretch>
              <a:fillRect/>
            </a:stretch>
          </p:blipFill>
          <p:spPr>
            <a:xfrm>
              <a:off x="3838039" y="2596364"/>
              <a:ext cx="2232248" cy="1793746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4171495" y="3022457"/>
              <a:ext cx="1621356" cy="11426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zh-CN" altLang="zh-CN" sz="16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列方程解决问题的关键是找出题中的等量关系式。</a:t>
              </a:r>
              <a:endParaRPr lang="zh-CN" altLang="zh-CN" sz="1800" b="1" dirty="0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35" name="TextBox 27"/>
          <p:cNvSpPr txBox="1">
            <a:spLocks noChangeArrowheads="1"/>
          </p:cNvSpPr>
          <p:nvPr/>
        </p:nvSpPr>
        <p:spPr bwMode="auto">
          <a:xfrm>
            <a:off x="5148340" y="3959058"/>
            <a:ext cx="35283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答：操场上有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27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人参加活动。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39552" y="915566"/>
            <a:ext cx="52565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defRPr/>
            </a:pP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1800" b="1" spc="-150" dirty="0">
                <a:latin typeface="楷体" panose="02010609060101010101" pitchFamily="49" charset="-122"/>
                <a:ea typeface="楷体" panose="02010609060101010101" pitchFamily="49" charset="-122"/>
              </a:rPr>
              <a:t>服装店正在开展促销活动，所有服装一律</a:t>
            </a:r>
            <a:r>
              <a:rPr lang="zh-CN" altLang="en-US" sz="1800" b="1" spc="-1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八折</a:t>
            </a:r>
            <a:r>
              <a:rPr lang="zh-CN" altLang="en-US" sz="1800" b="1" spc="-150" dirty="0">
                <a:latin typeface="楷体" panose="02010609060101010101" pitchFamily="49" charset="-122"/>
                <a:ea typeface="楷体" panose="02010609060101010101" pitchFamily="49" charset="-122"/>
              </a:rPr>
              <a:t>出售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5000"/>
              </a:lnSpc>
              <a:defRPr/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⑴ 这件衣服的原价是多少元？画一画，想一想。</a:t>
            </a:r>
            <a:endParaRPr lang="en-US" altLang="zh-CN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5000"/>
              </a:lnSpc>
              <a:defRPr/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⑵ 你能找出题目中的等量关系吗？</a:t>
            </a:r>
            <a:endParaRPr lang="en-US" altLang="zh-CN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5000"/>
              </a:lnSpc>
              <a:defRPr/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⑶ 列方程解决问题。</a:t>
            </a:r>
          </a:p>
        </p:txBody>
      </p:sp>
      <p:pic>
        <p:nvPicPr>
          <p:cNvPr id="34" name="图片 8" descr="8.png"/>
          <p:cNvPicPr>
            <a:picLocks noChangeAspect="1"/>
          </p:cNvPicPr>
          <p:nvPr/>
        </p:nvPicPr>
        <p:blipFill>
          <a:blip r:embed="rId2" cstate="print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087" y="699542"/>
            <a:ext cx="1872258" cy="111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25648" y1="36364" x2="29683" y2="43687"/>
                        <a14:foregroundMark x1="49856" y1="35606" x2="48127" y2="44444"/>
                        <a14:foregroundMark x1="28818" y1="94697" x2="41787" y2="91667"/>
                        <a14:foregroundMark x1="52738" y1="92172" x2="61960" y2="95455"/>
                        <a14:foregroundMark x1="63977" y1="91667" x2="67723" y2="96212"/>
                        <a14:foregroundMark x1="68012" y1="93182" x2="71758" y2="94697"/>
                        <a14:foregroundMark x1="45245" y1="92929" x2="51009" y2="96717"/>
                        <a14:foregroundMark x1="45245" y1="91414" x2="37464" y2="96717"/>
                        <a14:foregroundMark x1="63689" y1="92172" x2="61095" y2="90909"/>
                        <a14:foregroundMark x1="60519" y1="90152" x2="58213" y2="90152"/>
                        <a14:foregroundMark x1="45821" y1="35606" x2="51873" y2="41919"/>
                        <a14:foregroundMark x1="44380" y1="40152" x2="45533" y2="43687"/>
                        <a14:foregroundMark x1="25360" y1="43434" x2="32277" y2="414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9552" y="2589267"/>
            <a:ext cx="820028" cy="937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组合 6"/>
          <p:cNvGrpSpPr/>
          <p:nvPr/>
        </p:nvGrpSpPr>
        <p:grpSpPr>
          <a:xfrm>
            <a:off x="2483768" y="2223288"/>
            <a:ext cx="2285549" cy="1038389"/>
            <a:chOff x="3082793" y="2586048"/>
            <a:chExt cx="2285549" cy="1038389"/>
          </a:xfrm>
          <a:noFill/>
        </p:grpSpPr>
        <p:grpSp>
          <p:nvGrpSpPr>
            <p:cNvPr id="36" name="组合 4"/>
            <p:cNvGrpSpPr/>
            <p:nvPr/>
          </p:nvGrpSpPr>
          <p:grpSpPr bwMode="auto">
            <a:xfrm>
              <a:off x="3082793" y="2586048"/>
              <a:ext cx="2285549" cy="1038389"/>
              <a:chOff x="2824789" y="1091504"/>
              <a:chExt cx="2506939" cy="667083"/>
            </a:xfrm>
            <a:grpFill/>
          </p:grpSpPr>
          <p:sp>
            <p:nvSpPr>
              <p:cNvPr id="37" name="云形标注 82"/>
              <p:cNvSpPr>
                <a:spLocks noChangeArrowheads="1"/>
              </p:cNvSpPr>
              <p:nvPr/>
            </p:nvSpPr>
            <p:spPr bwMode="auto">
              <a:xfrm>
                <a:off x="2824789" y="1091504"/>
                <a:ext cx="2506939" cy="667083"/>
              </a:xfrm>
              <a:prstGeom prst="cloudCallout">
                <a:avLst>
                  <a:gd name="adj1" fmla="val -95669"/>
                  <a:gd name="adj2" fmla="val 45998"/>
                </a:avLst>
              </a:prstGeom>
              <a:grpFill/>
              <a:ln w="19050" algn="ctr">
                <a:solidFill>
                  <a:srgbClr val="825830"/>
                </a:solidFill>
                <a:round/>
              </a:ln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40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8" name="矩形 4"/>
              <p:cNvSpPr>
                <a:spLocks noChangeArrowheads="1"/>
              </p:cNvSpPr>
              <p:nvPr/>
            </p:nvSpPr>
            <p:spPr bwMode="auto">
              <a:xfrm>
                <a:off x="3187359" y="1174642"/>
                <a:ext cx="2056210" cy="4547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等线" panose="02010600030101010101" pitchFamily="2" charset="-122"/>
                    <a:ea typeface="等线" panose="02010600030101010101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2000" b="1" dirty="0">
                    <a:solidFill>
                      <a:srgbClr val="0000FF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八折表示现价是原价的  。</a:t>
                </a: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矩形 38"/>
                <p:cNvSpPr/>
                <p:nvPr/>
              </p:nvSpPr>
              <p:spPr>
                <a:xfrm>
                  <a:off x="4427984" y="2979393"/>
                  <a:ext cx="428322" cy="497059"/>
                </a:xfrm>
                <a:prstGeom prst="rect">
                  <a:avLst/>
                </a:prstGeom>
                <a:grpFill/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zh-CN" altLang="zh-CN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8</m:t>
                            </m:r>
                          </m:num>
                          <m:den>
                            <m:r>
                              <a:rPr lang="en-US" altLang="zh-CN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方正书宋_GBK" panose="03000509000000000000" pitchFamily="65" charset="-122"/>
                                <a:cs typeface="Times New Roman" panose="02020603050405020304" pitchFamily="18" charset="0"/>
                              </a:rPr>
                              <m:t>1</m:t>
                            </m:r>
                            <m:r>
                              <a:rPr lang="en-US" altLang="zh-CN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方正书宋_GBK" panose="03000509000000000000" pitchFamily="65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den>
                        </m:f>
                      </m:oMath>
                    </m:oMathPara>
                  </a14:m>
                  <a:endParaRPr lang="zh-CN" altLang="en-US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39" name="矩形 3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27984" y="2979393"/>
                  <a:ext cx="428322" cy="497059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b="-122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</p:grp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971601" y="3868626"/>
          <a:ext cx="3168350" cy="15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68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68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68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683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1683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1683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1683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34753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0" name="表格 39"/>
          <p:cNvGraphicFramePr>
            <a:graphicFrameLocks noGrp="1"/>
          </p:cNvGraphicFramePr>
          <p:nvPr/>
        </p:nvGraphicFramePr>
        <p:xfrm>
          <a:off x="968999" y="3868626"/>
          <a:ext cx="3173555" cy="15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94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94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294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294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294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294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294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2947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1" name="右大括号 40"/>
          <p:cNvSpPr/>
          <p:nvPr/>
        </p:nvSpPr>
        <p:spPr>
          <a:xfrm rot="16200000">
            <a:off x="2410730" y="2066928"/>
            <a:ext cx="246782" cy="3125040"/>
          </a:xfrm>
          <a:prstGeom prst="rightBrace">
            <a:avLst>
              <a:gd name="adj1" fmla="val 24932"/>
              <a:gd name="adj2" fmla="val 50000"/>
            </a:avLst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42" name="矩形 41"/>
          <p:cNvSpPr/>
          <p:nvPr/>
        </p:nvSpPr>
        <p:spPr>
          <a:xfrm>
            <a:off x="1989628" y="3147814"/>
            <a:ext cx="130758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原价？元</a:t>
            </a:r>
            <a:endParaRPr lang="zh-CN" altLang="en-US" sz="1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右大括号 42"/>
          <p:cNvSpPr/>
          <p:nvPr/>
        </p:nvSpPr>
        <p:spPr>
          <a:xfrm rot="16200000" flipH="1">
            <a:off x="2077891" y="2965199"/>
            <a:ext cx="295524" cy="2508103"/>
          </a:xfrm>
          <a:prstGeom prst="rightBrace">
            <a:avLst>
              <a:gd name="adj1" fmla="val 24932"/>
              <a:gd name="adj2" fmla="val 50000"/>
            </a:avLst>
          </a:prstGeom>
          <a:ln w="127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aphicFrame>
        <p:nvGraphicFramePr>
          <p:cNvPr id="44" name="表格 43"/>
          <p:cNvGraphicFramePr>
            <a:graphicFrameLocks noGrp="1"/>
          </p:cNvGraphicFramePr>
          <p:nvPr/>
        </p:nvGraphicFramePr>
        <p:xfrm>
          <a:off x="971601" y="3868626"/>
          <a:ext cx="3168350" cy="15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68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68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68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683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1683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1683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1683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34753"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5" name="矩形 44"/>
          <p:cNvSpPr/>
          <p:nvPr/>
        </p:nvSpPr>
        <p:spPr>
          <a:xfrm>
            <a:off x="1729394" y="4335759"/>
            <a:ext cx="130758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现价</a:t>
            </a:r>
            <a:r>
              <a:rPr lang="en-US" altLang="zh-CN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56</a:t>
            </a:r>
            <a:r>
              <a:rPr lang="zh-CN" altLang="en-US" sz="1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endParaRPr lang="zh-CN" altLang="en-US" sz="1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圆角矩形 8"/>
              <p:cNvSpPr/>
              <p:nvPr/>
            </p:nvSpPr>
            <p:spPr>
              <a:xfrm>
                <a:off x="5872127" y="2089906"/>
                <a:ext cx="2038851" cy="594063"/>
              </a:xfrm>
              <a:prstGeom prst="round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non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zh-CN" altLang="en-US" sz="20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原</m:t>
                    </m:r>
                    <m:r>
                      <m:rPr>
                        <m:nor/>
                      </m:rPr>
                      <a:rPr lang="zh-CN" altLang="en-US" sz="2000" b="1" dirty="0">
                        <a:solidFill>
                          <a:srgbClr val="0000FF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价</m:t>
                    </m:r>
                    <m:r>
                      <a:rPr lang="en-US" altLang="zh-CN" sz="20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zh-CN" altLang="zh-CN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𝟖</m:t>
                        </m:r>
                      </m:num>
                      <m:den>
                        <m:r>
                          <a:rPr lang="en-US" altLang="zh-CN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𝟏𝟎</m:t>
                        </m:r>
                      </m:den>
                    </m:f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zh-CN" altLang="en-US" sz="20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现价</a:t>
                </a:r>
                <a:endParaRPr lang="zh-CN" altLang="zh-CN" sz="2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圆角矩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2127" y="2089906"/>
                <a:ext cx="2038851" cy="594063"/>
              </a:xfrm>
              <a:prstGeom prst="roundRect">
                <a:avLst/>
              </a:prstGeom>
              <a:blipFill rotWithShape="1">
                <a:blip r:embed="rId6"/>
                <a:stretch>
                  <a:fillRect r="-1484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矩形 9"/>
              <p:cNvSpPr/>
              <p:nvPr/>
            </p:nvSpPr>
            <p:spPr>
              <a:xfrm>
                <a:off x="4996092" y="2747704"/>
                <a:ext cx="368722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解：设这件衣服的原价是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𝒙</m:t>
                    </m:r>
                  </m:oMath>
                </a14:m>
                <a:r>
                  <a:rPr lang="zh-CN" altLang="en-US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元。</a:t>
                </a:r>
              </a:p>
            </p:txBody>
          </p:sp>
        </mc:Choice>
        <mc:Fallback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6092" y="2747704"/>
                <a:ext cx="3687228" cy="400110"/>
              </a:xfrm>
              <a:prstGeom prst="rect">
                <a:avLst/>
              </a:prstGeom>
              <a:blipFill>
                <a:blip r:embed="rId7"/>
                <a:stretch>
                  <a:fillRect l="-1821" t="-12308" r="-828" b="-246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矩形 45"/>
              <p:cNvSpPr/>
              <p:nvPr/>
            </p:nvSpPr>
            <p:spPr>
              <a:xfrm>
                <a:off x="5840479" y="3048644"/>
                <a:ext cx="1308884" cy="62581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𝟖</m:t>
                        </m:r>
                      </m:num>
                      <m:den>
                        <m: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𝟏𝟎</m:t>
                        </m:r>
                      </m:den>
                    </m:f>
                    <m:r>
                      <a:rPr lang="en-US" altLang="zh-CN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𝒙</m:t>
                    </m:r>
                    <m:r>
                      <a:rPr lang="en-US" altLang="zh-CN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56</a:t>
                </a:r>
                <a:endParaRPr lang="zh-CN" altLang="zh-CN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6" name="矩形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0479" y="3048644"/>
                <a:ext cx="1308884" cy="625812"/>
              </a:xfrm>
              <a:prstGeom prst="rect">
                <a:avLst/>
              </a:prstGeom>
              <a:blipFill>
                <a:blip r:embed="rId8"/>
                <a:stretch>
                  <a:fillRect r="-6977" b="-38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矩形 47"/>
              <p:cNvSpPr/>
              <p:nvPr/>
            </p:nvSpPr>
            <p:spPr>
              <a:xfrm>
                <a:off x="5220072" y="3579862"/>
                <a:ext cx="2719457" cy="6127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m:t>𝒙</m:t>
                      </m:r>
                      <m:r>
                        <m:rPr>
                          <m:nor/>
                        </m:rPr>
                        <a:rPr lang="en-US" altLang="zh-CN" sz="1600" b="1" dirty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÷</m:t>
                      </m:r>
                      <m:f>
                        <m:fPr>
                          <m:ctrlPr>
                            <a:rPr lang="zh-CN" altLang="zh-CN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altLang="zh-CN" sz="1800" b="1" i="0" smtClean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56</m:t>
                      </m:r>
                      <m:r>
                        <m:rPr>
                          <m:nor/>
                        </m:rPr>
                        <a:rPr lang="en-US" altLang="zh-CN" sz="1800" b="1" dirty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÷</m:t>
                      </m:r>
                      <m:f>
                        <m:fPr>
                          <m:ctrlPr>
                            <a:rPr lang="zh-CN" altLang="zh-CN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zh-CN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8" name="矩形 4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72" y="3579862"/>
                <a:ext cx="2719457" cy="6127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0" name="矩形 49"/>
              <p:cNvSpPr/>
              <p:nvPr/>
            </p:nvSpPr>
            <p:spPr>
              <a:xfrm>
                <a:off x="5989800" y="4072031"/>
                <a:ext cx="1390512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m:t>𝒙</m:t>
                      </m:r>
                      <m:r>
                        <m:rPr>
                          <m:nor/>
                        </m:rPr>
                        <a:rPr lang="en-US" altLang="zh-CN" sz="2000" b="1" i="0" dirty="0" smtClean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𝟕𝟎</m:t>
                      </m:r>
                    </m:oMath>
                  </m:oMathPara>
                </a14:m>
                <a:endParaRPr lang="zh-CN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0" name="矩形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9800" y="4072031"/>
                <a:ext cx="1390512" cy="40011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矩形 46"/>
              <p:cNvSpPr/>
              <p:nvPr/>
            </p:nvSpPr>
            <p:spPr>
              <a:xfrm>
                <a:off x="4688943" y="4443958"/>
                <a:ext cx="358944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答：这件衣服的原价是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𝟕𝟎</m:t>
                    </m:r>
                  </m:oMath>
                </a14:m>
                <a:r>
                  <a:rPr lang="zh-CN" altLang="en-US" sz="20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元。</a:t>
                </a:r>
              </a:p>
            </p:txBody>
          </p:sp>
        </mc:Choice>
        <mc:Fallback>
          <p:sp>
            <p:nvSpPr>
              <p:cNvPr id="47" name="矩形 4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8943" y="4443958"/>
                <a:ext cx="3589444" cy="400110"/>
              </a:xfrm>
              <a:prstGeom prst="rect">
                <a:avLst/>
              </a:prstGeom>
              <a:blipFill>
                <a:blip r:embed="rId11"/>
                <a:stretch>
                  <a:fillRect l="-1698" t="-12121" r="-849" b="-227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图片 2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2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/>
      <p:bldP spid="43" grpId="0" animBg="1"/>
      <p:bldP spid="45" grpId="0"/>
      <p:bldP spid="9" grpId="0" animBg="1"/>
      <p:bldP spid="10" grpId="0" bldLvl="0" animBg="1"/>
      <p:bldP spid="46" grpId="0"/>
      <p:bldP spid="48" grpId="0"/>
      <p:bldP spid="50" grpId="0"/>
      <p:bldP spid="47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66427" y="323914"/>
            <a:ext cx="6581837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李健的身高是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150cm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5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⑴ 李健的身高是妈妈身高的  ，妈妈的身高是多少厘米？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5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⑵ 妈妈的身高是爸爸身高的  ，爸爸的身高是多少厘米？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865" y="720589"/>
            <a:ext cx="256049" cy="389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345" y="1136402"/>
            <a:ext cx="251043" cy="434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/>
          <a:srcRect r="4172" b="4558"/>
          <a:stretch>
            <a:fillRect/>
          </a:stretch>
        </p:blipFill>
        <p:spPr>
          <a:xfrm>
            <a:off x="6992470" y="411510"/>
            <a:ext cx="1524213" cy="156676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圆角矩形 16"/>
              <p:cNvSpPr/>
              <p:nvPr/>
            </p:nvSpPr>
            <p:spPr>
              <a:xfrm>
                <a:off x="295997" y="1707654"/>
                <a:ext cx="3844275" cy="549370"/>
              </a:xfrm>
              <a:prstGeom prst="round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non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zh-CN" altLang="en-US" sz="1800" b="1" i="1" dirty="0" smtClean="0">
                        <a:solidFill>
                          <a:srgbClr val="0000FF"/>
                        </a:solidFill>
                        <a:latin typeface="Cambria Math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（</m:t>
                    </m:r>
                    <m:r>
                      <a:rPr lang="en-US" altLang="zh-CN" sz="1800" b="1" i="1" dirty="0" smtClean="0">
                        <a:solidFill>
                          <a:srgbClr val="0000FF"/>
                        </a:solidFill>
                        <a:latin typeface="Cambria Math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𝟏</m:t>
                    </m:r>
                    <m:r>
                      <a:rPr lang="zh-CN" altLang="en-US" sz="1800" b="1" i="1" dirty="0">
                        <a:solidFill>
                          <a:srgbClr val="0000FF"/>
                        </a:solidFill>
                        <a:latin typeface="Cambria Math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）</m:t>
                    </m:r>
                    <m:r>
                      <a:rPr lang="zh-CN" altLang="en-US" sz="1800" b="1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妈妈</m:t>
                    </m:r>
                    <m:r>
                      <a:rPr lang="zh-CN" altLang="en-US" sz="18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的身高</m:t>
                    </m:r>
                    <m:r>
                      <a:rPr lang="en-US" altLang="zh-CN" sz="18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zh-CN" altLang="zh-CN" sz="1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𝟏𝟓</m:t>
                        </m:r>
                      </m:num>
                      <m:den>
                        <m:r>
                          <a:rPr lang="en-US" altLang="zh-CN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𝟏𝟔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zh-CN" altLang="en-US" sz="18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李健的身高</a:t>
                </a:r>
                <a:endParaRPr lang="zh-CN" altLang="zh-CN" sz="1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" name="圆角矩形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997" y="1707654"/>
                <a:ext cx="3844275" cy="549370"/>
              </a:xfrm>
              <a:prstGeom prst="roundRect">
                <a:avLst/>
              </a:prstGeom>
              <a:blipFill rotWithShape="1">
                <a:blip r:embed="rId5"/>
                <a:stretch>
                  <a:fillRect r="-316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矩形 17"/>
              <p:cNvSpPr/>
              <p:nvPr/>
            </p:nvSpPr>
            <p:spPr>
              <a:xfrm>
                <a:off x="721763" y="2211710"/>
                <a:ext cx="342914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解：设妈妈的身高是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𝒙</m:t>
                    </m:r>
                  </m:oMath>
                </a14:m>
                <a:r>
                  <a:rPr lang="zh-CN" altLang="en-US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厘米。</a:t>
                </a:r>
              </a:p>
            </p:txBody>
          </p:sp>
        </mc:Choice>
        <mc:Fallback>
          <p:sp>
            <p:nvSpPr>
              <p:cNvPr id="18" name="矩形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763" y="2211710"/>
                <a:ext cx="3429144" cy="400110"/>
              </a:xfrm>
              <a:prstGeom prst="rect">
                <a:avLst/>
              </a:prstGeom>
              <a:blipFill>
                <a:blip r:embed="rId6"/>
                <a:stretch>
                  <a:fillRect l="-1776" t="-12308" r="-888" b="-246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矩形 18"/>
              <p:cNvSpPr/>
              <p:nvPr/>
            </p:nvSpPr>
            <p:spPr>
              <a:xfrm>
                <a:off x="1436899" y="2535296"/>
                <a:ext cx="1464375" cy="6312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𝟏𝟓</m:t>
                        </m:r>
                      </m:num>
                      <m:den>
                        <m: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  <m:r>
                      <a:rPr lang="en-US" altLang="zh-CN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𝒙</m:t>
                    </m:r>
                    <m:r>
                      <a:rPr lang="en-US" altLang="zh-CN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150</a:t>
                </a:r>
                <a:endParaRPr lang="zh-CN" altLang="zh-CN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9" name="矩形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6899" y="2535296"/>
                <a:ext cx="1464375" cy="631263"/>
              </a:xfrm>
              <a:prstGeom prst="rect">
                <a:avLst/>
              </a:prstGeom>
              <a:blipFill>
                <a:blip r:embed="rId7"/>
                <a:stretch>
                  <a:fillRect r="-5833" b="-48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矩形 19"/>
              <p:cNvSpPr/>
              <p:nvPr/>
            </p:nvSpPr>
            <p:spPr>
              <a:xfrm>
                <a:off x="882121" y="3149939"/>
                <a:ext cx="2719457" cy="6183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𝟏𝟓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𝟏𝟔</m:t>
                          </m:r>
                        </m:den>
                      </m:f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m:t>𝒙</m:t>
                      </m:r>
                      <m:r>
                        <m:rPr>
                          <m:nor/>
                        </m:rPr>
                        <a:rPr lang="en-US" altLang="zh-CN" sz="1600" b="1" dirty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÷</m:t>
                      </m:r>
                      <m:f>
                        <m:fPr>
                          <m:ctrlPr>
                            <a:rPr lang="zh-CN" altLang="zh-CN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𝟏𝟓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𝟏𝟔</m:t>
                          </m:r>
                        </m:den>
                      </m:f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altLang="zh-CN" sz="1800" b="1" i="0" smtClean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150</m:t>
                      </m:r>
                      <m:r>
                        <m:rPr>
                          <m:nor/>
                        </m:rPr>
                        <a:rPr lang="en-US" altLang="zh-CN" sz="1800" b="1" dirty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÷</m:t>
                      </m:r>
                      <m:f>
                        <m:fPr>
                          <m:ctrlPr>
                            <a:rPr lang="zh-CN" altLang="zh-CN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𝟏𝟓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𝟏𝟔</m:t>
                          </m:r>
                        </m:den>
                      </m:f>
                    </m:oMath>
                  </m:oMathPara>
                </a14:m>
                <a:endParaRPr lang="zh-CN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0" name="矩形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121" y="3149939"/>
                <a:ext cx="2719457" cy="61831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矩形 20"/>
              <p:cNvSpPr/>
              <p:nvPr/>
            </p:nvSpPr>
            <p:spPr>
              <a:xfrm>
                <a:off x="1691680" y="3819667"/>
                <a:ext cx="1390512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m:t>𝒙</m:t>
                      </m:r>
                      <m:r>
                        <m:rPr>
                          <m:nor/>
                        </m:rPr>
                        <a:rPr lang="en-US" altLang="zh-CN" sz="1800" b="1" i="0" dirty="0" smtClean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𝟏𝟔𝟎</m:t>
                      </m:r>
                    </m:oMath>
                  </m:oMathPara>
                </a14:m>
                <a:endParaRPr lang="zh-CN" altLang="zh-CN" sz="1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1" name="矩形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3819667"/>
                <a:ext cx="1390512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圆角矩形 22"/>
              <p:cNvSpPr/>
              <p:nvPr/>
            </p:nvSpPr>
            <p:spPr>
              <a:xfrm>
                <a:off x="4590350" y="1995686"/>
                <a:ext cx="3844275" cy="549370"/>
              </a:xfrm>
              <a:prstGeom prst="round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non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zh-CN" altLang="en-US" sz="1800" b="1" i="1" dirty="0" smtClean="0">
                        <a:solidFill>
                          <a:srgbClr val="0000FF"/>
                        </a:solidFill>
                        <a:latin typeface="Cambria Math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（</m:t>
                    </m:r>
                    <m:r>
                      <a:rPr lang="en-US" altLang="zh-CN" sz="1800" b="1" i="1" dirty="0" smtClean="0">
                        <a:solidFill>
                          <a:srgbClr val="0000FF"/>
                        </a:solidFill>
                        <a:latin typeface="Cambria Math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𝟐</m:t>
                    </m:r>
                    <m:r>
                      <a:rPr lang="zh-CN" altLang="en-US" sz="1800" b="1" i="1" dirty="0">
                        <a:solidFill>
                          <a:srgbClr val="0000FF"/>
                        </a:solidFill>
                        <a:latin typeface="Cambria Math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）</m:t>
                    </m:r>
                    <m:r>
                      <a:rPr lang="zh-CN" altLang="en-US" sz="18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爸爸</m:t>
                    </m:r>
                    <m:r>
                      <a:rPr lang="zh-CN" altLang="en-US" sz="1800" b="1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的</m:t>
                    </m:r>
                    <m:r>
                      <a:rPr lang="zh-CN" altLang="en-US" sz="18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身高</m:t>
                    </m:r>
                    <m:r>
                      <a:rPr lang="en-US" altLang="zh-CN" sz="18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zh-CN" altLang="zh-CN" sz="1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𝟏𝟓</m:t>
                        </m:r>
                      </m:num>
                      <m:den>
                        <m:r>
                          <a:rPr lang="en-US" altLang="zh-CN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𝟏𝟔</m:t>
                        </m:r>
                      </m:den>
                    </m:f>
                    <m:r>
                      <a:rPr lang="en-US" altLang="zh-CN" sz="1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zh-CN" altLang="en-US" sz="18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妈妈的身高</a:t>
                </a:r>
                <a:endParaRPr lang="zh-CN" altLang="zh-CN" sz="1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圆角矩形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9715" y="2002671"/>
                <a:ext cx="3844275" cy="549370"/>
              </a:xfrm>
              <a:prstGeom prst="roundRect">
                <a:avLst/>
              </a:prstGeom>
              <a:blipFill rotWithShape="1">
                <a:blip r:embed="rId10"/>
                <a:stretch>
                  <a:fillRect r="-158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矩形 23"/>
              <p:cNvSpPr/>
              <p:nvPr/>
            </p:nvSpPr>
            <p:spPr>
              <a:xfrm>
                <a:off x="4804949" y="2643758"/>
                <a:ext cx="342914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解：设爸爸的身高是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𝒙</m:t>
                    </m:r>
                  </m:oMath>
                </a14:m>
                <a:r>
                  <a:rPr lang="zh-CN" altLang="en-US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厘米。</a:t>
                </a:r>
              </a:p>
            </p:txBody>
          </p:sp>
        </mc:Choice>
        <mc:Fallback>
          <p:sp>
            <p:nvSpPr>
              <p:cNvPr id="24" name="矩形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4949" y="2643758"/>
                <a:ext cx="3429144" cy="400110"/>
              </a:xfrm>
              <a:prstGeom prst="rect">
                <a:avLst/>
              </a:prstGeom>
              <a:blipFill>
                <a:blip r:embed="rId11"/>
                <a:stretch>
                  <a:fillRect l="-1776" t="-12308" r="-888" b="-246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矩形 24"/>
              <p:cNvSpPr/>
              <p:nvPr/>
            </p:nvSpPr>
            <p:spPr>
              <a:xfrm>
                <a:off x="5505253" y="2896986"/>
                <a:ext cx="1329724" cy="62581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𝟖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  <m:r>
                      <a:rPr lang="en-US" altLang="zh-CN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𝒙</m:t>
                    </m:r>
                    <m:r>
                      <a:rPr lang="en-US" altLang="zh-CN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160</a:t>
                </a:r>
                <a:endParaRPr lang="zh-CN" altLang="zh-CN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5" name="矩形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5253" y="2896986"/>
                <a:ext cx="1329724" cy="625812"/>
              </a:xfrm>
              <a:prstGeom prst="rect">
                <a:avLst/>
              </a:prstGeom>
              <a:blipFill>
                <a:blip r:embed="rId12"/>
                <a:stretch>
                  <a:fillRect r="-6881" b="-38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矩形 25"/>
              <p:cNvSpPr/>
              <p:nvPr/>
            </p:nvSpPr>
            <p:spPr>
              <a:xfrm>
                <a:off x="4916984" y="3449397"/>
                <a:ext cx="2719457" cy="6127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𝟗</m:t>
                          </m:r>
                        </m:den>
                      </m:f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m:t>𝒙</m:t>
                      </m:r>
                      <m:r>
                        <m:rPr>
                          <m:nor/>
                        </m:rPr>
                        <a:rPr lang="en-US" altLang="zh-CN" sz="1600" b="1" dirty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÷</m:t>
                      </m:r>
                      <m:f>
                        <m:fPr>
                          <m:ctrlPr>
                            <a:rPr lang="zh-CN" altLang="zh-CN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𝟗</m:t>
                          </m:r>
                        </m:den>
                      </m:f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altLang="zh-CN" sz="1800" b="1" i="0" smtClean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160</m:t>
                      </m:r>
                      <m:r>
                        <m:rPr>
                          <m:nor/>
                        </m:rPr>
                        <a:rPr lang="en-US" altLang="zh-CN" sz="1800" b="1" dirty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÷</m:t>
                      </m:r>
                      <m:f>
                        <m:fPr>
                          <m:ctrlPr>
                            <a:rPr lang="zh-CN" altLang="zh-CN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zh-CN" altLang="zh-CN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6" name="矩形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6984" y="3449397"/>
                <a:ext cx="2719457" cy="6127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矩形 26"/>
              <p:cNvSpPr/>
              <p:nvPr/>
            </p:nvSpPr>
            <p:spPr>
              <a:xfrm>
                <a:off x="5619926" y="4040075"/>
                <a:ext cx="1390512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m:t>𝒙</m:t>
                      </m:r>
                      <m:r>
                        <m:rPr>
                          <m:nor/>
                        </m:rPr>
                        <a:rPr lang="en-US" altLang="zh-CN" sz="1800" b="1" i="0" dirty="0" smtClean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𝟏𝟖𝟎</m:t>
                      </m:r>
                    </m:oMath>
                  </m:oMathPara>
                </a14:m>
                <a:endParaRPr lang="zh-CN" altLang="zh-CN" sz="1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7" name="矩形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9926" y="4040075"/>
                <a:ext cx="1390512" cy="3693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Box 27"/>
          <p:cNvSpPr txBox="1">
            <a:spLocks noChangeArrowheads="1"/>
          </p:cNvSpPr>
          <p:nvPr/>
        </p:nvSpPr>
        <p:spPr bwMode="auto">
          <a:xfrm>
            <a:off x="755576" y="4303554"/>
            <a:ext cx="35283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</a:t>
            </a:r>
            <a:r>
              <a:rPr 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妈妈的身高是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160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厘米。</a:t>
            </a:r>
          </a:p>
        </p:txBody>
      </p:sp>
      <p:sp>
        <p:nvSpPr>
          <p:cNvPr id="2" name="TextBox 27"/>
          <p:cNvSpPr txBox="1">
            <a:spLocks noChangeArrowheads="1"/>
          </p:cNvSpPr>
          <p:nvPr/>
        </p:nvSpPr>
        <p:spPr bwMode="auto">
          <a:xfrm>
            <a:off x="4748291" y="4371950"/>
            <a:ext cx="35283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</a:t>
            </a:r>
            <a:r>
              <a:rPr 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爸爸的身高是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180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厘米。</a:t>
            </a:r>
          </a:p>
        </p:txBody>
      </p:sp>
      <p:pic>
        <p:nvPicPr>
          <p:cNvPr id="3" name="内容占位符 2"/>
          <p:cNvPicPr>
            <a:picLocks noGrp="1" noChangeAspect="1"/>
          </p:cNvPicPr>
          <p:nvPr>
            <p:ph idx="1"/>
          </p:nvPr>
        </p:nvPicPr>
        <p:blipFill>
          <a:blip r:embed="rId15"/>
          <a:stretch>
            <a:fillRect/>
          </a:stretch>
        </p:blipFill>
        <p:spPr>
          <a:xfrm>
            <a:off x="6702425" y="2061845"/>
            <a:ext cx="215265" cy="476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bldLvl="0" animBg="1"/>
      <p:bldP spid="19" grpId="0" bldLvl="0" animBg="1"/>
      <p:bldP spid="20" grpId="0" bldLvl="0" animBg="1"/>
      <p:bldP spid="21" grpId="0" bldLvl="0" animBg="1"/>
      <p:bldP spid="23" grpId="0" animBg="1"/>
      <p:bldP spid="23" grpId="1" animBg="1"/>
      <p:bldP spid="24" grpId="0" bldLvl="0" animBg="1"/>
      <p:bldP spid="25" grpId="0"/>
      <p:bldP spid="26" grpId="0"/>
      <p:bldP spid="27" grpId="0"/>
      <p:bldP spid="35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9"/>
          <p:cNvSpPr txBox="1">
            <a:spLocks noChangeArrowheads="1"/>
          </p:cNvSpPr>
          <p:nvPr/>
        </p:nvSpPr>
        <p:spPr bwMode="auto">
          <a:xfrm>
            <a:off x="611560" y="339502"/>
            <a:ext cx="225266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解方程。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12" name="Object 2"/>
          <p:cNvGraphicFramePr>
            <a:graphicFrameLocks noChangeAspect="1"/>
          </p:cNvGraphicFramePr>
          <p:nvPr/>
        </p:nvGraphicFramePr>
        <p:xfrm>
          <a:off x="1174392" y="1094884"/>
          <a:ext cx="1143000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39" name="公式" r:id="rId3" imgW="482600" imgH="393700" progId="Equation.KSEE3">
                  <p:embed/>
                </p:oleObj>
              </mc:Choice>
              <mc:Fallback>
                <p:oleObj name="公式" r:id="rId3" imgW="482600" imgH="393700" progId="Equation.KSEE3">
                  <p:embed/>
                  <p:pic>
                    <p:nvPicPr>
                      <p:cNvPr id="0" name="图片 297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4392" y="1094884"/>
                        <a:ext cx="1143000" cy="935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3"/>
          <p:cNvGraphicFramePr>
            <a:graphicFrameLocks noChangeAspect="1"/>
          </p:cNvGraphicFramePr>
          <p:nvPr/>
        </p:nvGraphicFramePr>
        <p:xfrm>
          <a:off x="3963630" y="1094884"/>
          <a:ext cx="1143000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40" name="公式" r:id="rId5" imgW="482600" imgH="393700" progId="Equation.KSEE3">
                  <p:embed/>
                </p:oleObj>
              </mc:Choice>
              <mc:Fallback>
                <p:oleObj name="公式" r:id="rId5" imgW="482600" imgH="393700" progId="Equation.KSEE3">
                  <p:embed/>
                  <p:pic>
                    <p:nvPicPr>
                      <p:cNvPr id="0" name="图片 297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3630" y="1094884"/>
                        <a:ext cx="1143000" cy="935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4"/>
          <p:cNvGraphicFramePr>
            <a:graphicFrameLocks noChangeAspect="1"/>
          </p:cNvGraphicFramePr>
          <p:nvPr/>
        </p:nvGraphicFramePr>
        <p:xfrm>
          <a:off x="6727391" y="1059582"/>
          <a:ext cx="1382712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41" name="公式" r:id="rId7" imgW="584200" imgH="393700" progId="Equation.KSEE3">
                  <p:embed/>
                </p:oleObj>
              </mc:Choice>
              <mc:Fallback>
                <p:oleObj name="公式" r:id="rId7" imgW="584200" imgH="393700" progId="Equation.KSEE3">
                  <p:embed/>
                  <p:pic>
                    <p:nvPicPr>
                      <p:cNvPr id="0" name="图片 297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27391" y="1059582"/>
                        <a:ext cx="1382712" cy="935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8" name="矩形 17"/>
              <p:cNvSpPr/>
              <p:nvPr/>
            </p:nvSpPr>
            <p:spPr>
              <a:xfrm>
                <a:off x="166254" y="2088955"/>
                <a:ext cx="2719457" cy="6258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解：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  <m:r>
                      <a:rPr lang="en-US" altLang="zh-CN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𝒙</m:t>
                    </m:r>
                    <m:r>
                      <m:rPr>
                        <m:nor/>
                      </m:rPr>
                      <a:rPr lang="en-US" altLang="zh-CN" sz="2000" b="1" dirty="0">
                        <a:solidFill>
                          <a:srgbClr val="FF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÷</m:t>
                    </m:r>
                    <m:f>
                      <m:fPr>
                        <m:ctrlPr>
                          <a:rPr lang="zh-CN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  <m:r>
                      <a:rPr lang="en-US" altLang="zh-CN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altLang="zh-CN" sz="24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7</m:t>
                    </m:r>
                    <m:r>
                      <m:rPr>
                        <m:nor/>
                      </m:rPr>
                      <a:rPr lang="en-US" altLang="zh-CN" sz="2400" b="1" dirty="0">
                        <a:solidFill>
                          <a:srgbClr val="FF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÷</m:t>
                    </m:r>
                    <m:f>
                      <m:fPr>
                        <m:ctrlPr>
                          <a:rPr lang="zh-CN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endParaRPr lang="zh-CN" altLang="zh-CN" sz="2800" b="1" dirty="0">
                  <a:solidFill>
                    <a:srgbClr val="FF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8" name="矩形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254" y="2088955"/>
                <a:ext cx="2719457" cy="625877"/>
              </a:xfrm>
              <a:prstGeom prst="rect">
                <a:avLst/>
              </a:prstGeom>
              <a:blipFill rotWithShape="1">
                <a:blip r:embed="rId9"/>
                <a:stretch>
                  <a:fillRect l="-2018" b="-49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矩形 18"/>
              <p:cNvSpPr/>
              <p:nvPr/>
            </p:nvSpPr>
            <p:spPr>
              <a:xfrm>
                <a:off x="446149" y="2637838"/>
                <a:ext cx="2312526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𝒙</m:t>
                    </m:r>
                    <m:r>
                      <m:rPr>
                        <m:nor/>
                      </m:rPr>
                      <a:rPr lang="en-US" altLang="zh-CN" sz="1800" b="1" i="0" dirty="0" smtClean="0">
                        <a:solidFill>
                          <a:srgbClr val="FF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altLang="zh-CN" sz="20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7</m:t>
                    </m:r>
                    <m:r>
                      <a:rPr lang="en-US" altLang="zh-CN" sz="20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altLang="zh-CN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𝟓</m:t>
                    </m:r>
                  </m:oMath>
                </a14:m>
                <a:endParaRPr lang="zh-CN" altLang="zh-CN" sz="2400" b="1" dirty="0">
                  <a:solidFill>
                    <a:srgbClr val="FF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9" name="矩形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149" y="2637838"/>
                <a:ext cx="2312526" cy="461665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矩形 19"/>
              <p:cNvSpPr/>
              <p:nvPr/>
            </p:nvSpPr>
            <p:spPr>
              <a:xfrm>
                <a:off x="1250389" y="3200092"/>
                <a:ext cx="1390512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m:t>𝒙</m:t>
                      </m:r>
                      <m:r>
                        <m:rPr>
                          <m:nor/>
                        </m:rPr>
                        <a:rPr lang="en-US" altLang="zh-CN" sz="1800" b="1" i="0" dirty="0" smtClean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𝟑𝟓</m:t>
                      </m:r>
                    </m:oMath>
                  </m:oMathPara>
                </a14:m>
                <a:endParaRPr lang="zh-CN" altLang="zh-CN" sz="2400" b="1" dirty="0">
                  <a:solidFill>
                    <a:srgbClr val="FF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矩形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0389" y="3200092"/>
                <a:ext cx="1390512" cy="400110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矩形 23"/>
              <p:cNvSpPr/>
              <p:nvPr/>
            </p:nvSpPr>
            <p:spPr>
              <a:xfrm>
                <a:off x="3017998" y="2061024"/>
                <a:ext cx="2719457" cy="6240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解：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  <m:r>
                      <a:rPr lang="en-US" altLang="zh-CN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𝒙</m:t>
                    </m:r>
                    <m:r>
                      <m:rPr>
                        <m:nor/>
                      </m:rPr>
                      <a:rPr lang="en-US" altLang="zh-CN" sz="2000" b="1" dirty="0">
                        <a:solidFill>
                          <a:srgbClr val="FF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÷</m:t>
                    </m:r>
                    <m:f>
                      <m:fPr>
                        <m:ctrlPr>
                          <a:rPr lang="zh-CN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  <m:r>
                      <a:rPr lang="en-US" altLang="zh-CN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altLang="zh-CN" sz="24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400" b="1" dirty="0">
                        <a:solidFill>
                          <a:srgbClr val="FF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÷</m:t>
                    </m:r>
                    <m:f>
                      <m:fPr>
                        <m:ctrlPr>
                          <a:rPr lang="zh-CN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endParaRPr lang="zh-CN" altLang="zh-CN" sz="2800" b="1" dirty="0">
                  <a:solidFill>
                    <a:srgbClr val="FF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4" name="矩形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7998" y="2061024"/>
                <a:ext cx="2719457" cy="624082"/>
              </a:xfrm>
              <a:prstGeom prst="rect">
                <a:avLst/>
              </a:prstGeom>
              <a:blipFill rotWithShape="1">
                <a:blip r:embed="rId12"/>
                <a:stretch>
                  <a:fillRect l="-2018" b="-49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矩形 24"/>
              <p:cNvSpPr/>
              <p:nvPr/>
            </p:nvSpPr>
            <p:spPr>
              <a:xfrm>
                <a:off x="3771642" y="2655468"/>
                <a:ext cx="2312526" cy="6694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m:t>𝒙</m:t>
                      </m:r>
                      <m:r>
                        <m:rPr>
                          <m:nor/>
                        </m:rPr>
                        <a:rPr lang="en-US" altLang="zh-CN" sz="2000" b="1" i="0" dirty="0" smtClean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altLang="zh-CN" sz="20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4</m:t>
                      </m:r>
                      <m:r>
                        <a:rPr lang="en-US" altLang="zh-CN" sz="2000" b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zh-CN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zh-CN" altLang="zh-CN" sz="2000" b="1" dirty="0">
                  <a:solidFill>
                    <a:srgbClr val="FF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5" name="矩形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1642" y="2655468"/>
                <a:ext cx="2312526" cy="669479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矩形 25"/>
              <p:cNvSpPr/>
              <p:nvPr/>
            </p:nvSpPr>
            <p:spPr>
              <a:xfrm>
                <a:off x="4163522" y="3249912"/>
                <a:ext cx="1390512" cy="6694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m:t>𝒙</m:t>
                      </m:r>
                      <m:r>
                        <m:rPr>
                          <m:nor/>
                        </m:rPr>
                        <a:rPr lang="en-US" altLang="zh-CN" sz="2000" b="1" i="0" dirty="0" smtClean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𝟓</m:t>
                      </m:r>
                      <m:f>
                        <m:fPr>
                          <m:ctrlPr>
                            <a:rPr lang="zh-CN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zh-CN" altLang="zh-CN" sz="2000" b="1" dirty="0">
                  <a:solidFill>
                    <a:srgbClr val="FF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6" name="矩形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3522" y="3249912"/>
                <a:ext cx="1390512" cy="669479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矩形 26"/>
              <p:cNvSpPr/>
              <p:nvPr/>
            </p:nvSpPr>
            <p:spPr>
              <a:xfrm>
                <a:off x="5642103" y="1983000"/>
                <a:ext cx="3066170" cy="6313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24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解：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𝟖</m:t>
                        </m:r>
                      </m:den>
                    </m:f>
                    <m:r>
                      <a:rPr lang="en-US" altLang="zh-CN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𝒙</m:t>
                    </m:r>
                    <m:r>
                      <m:rPr>
                        <m:nor/>
                      </m:rPr>
                      <a:rPr lang="en-US" altLang="zh-CN" sz="2000" b="1" dirty="0">
                        <a:solidFill>
                          <a:srgbClr val="FF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÷</m:t>
                    </m:r>
                    <m:f>
                      <m:fPr>
                        <m:ctrlPr>
                          <a:rPr lang="zh-CN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𝟖</m:t>
                        </m:r>
                      </m:den>
                    </m:f>
                    <m:r>
                      <a:rPr lang="en-US" altLang="zh-CN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zh-CN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𝟏𝟐</m:t>
                        </m:r>
                      </m:den>
                    </m:f>
                    <m:r>
                      <m:rPr>
                        <m:nor/>
                      </m:rPr>
                      <a:rPr lang="en-US" altLang="zh-CN" sz="2400" b="1" dirty="0">
                        <a:solidFill>
                          <a:srgbClr val="FF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rPr>
                      <m:t>÷</m:t>
                    </m:r>
                    <m:f>
                      <m:fPr>
                        <m:ctrlPr>
                          <a:rPr lang="zh-CN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𝟖</m:t>
                        </m:r>
                      </m:den>
                    </m:f>
                  </m:oMath>
                </a14:m>
                <a:endParaRPr lang="zh-CN" altLang="zh-CN" sz="2800" b="1" dirty="0">
                  <a:solidFill>
                    <a:srgbClr val="FF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7" name="矩形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2103" y="1983000"/>
                <a:ext cx="3066170" cy="631391"/>
              </a:xfrm>
              <a:prstGeom prst="rect">
                <a:avLst/>
              </a:prstGeom>
              <a:blipFill rotWithShape="1">
                <a:blip r:embed="rId15"/>
                <a:stretch>
                  <a:fillRect b="-38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矩形 27"/>
              <p:cNvSpPr/>
              <p:nvPr/>
            </p:nvSpPr>
            <p:spPr>
              <a:xfrm>
                <a:off x="6507946" y="2740554"/>
                <a:ext cx="2312526" cy="6302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m:t>𝒙</m:t>
                      </m:r>
                      <m:r>
                        <m:rPr>
                          <m:nor/>
                        </m:rPr>
                        <a:rPr lang="en-US" altLang="zh-CN" sz="1800" b="1" i="0" dirty="0" smtClean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en-US" altLang="zh-CN" sz="1800" b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zh-CN" altLang="zh-CN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zh-CN" altLang="zh-CN" sz="2000" b="1" dirty="0">
                  <a:solidFill>
                    <a:srgbClr val="FF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8" name="矩形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7946" y="2740554"/>
                <a:ext cx="2312526" cy="630237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矩形 28"/>
              <p:cNvSpPr/>
              <p:nvPr/>
            </p:nvSpPr>
            <p:spPr>
              <a:xfrm>
                <a:off x="6789350" y="3605764"/>
                <a:ext cx="1390512" cy="6694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m:t>𝒙</m:t>
                      </m:r>
                      <m:r>
                        <m:rPr>
                          <m:nor/>
                        </m:rPr>
                        <a:rPr lang="en-US" altLang="zh-CN" sz="2000" b="1" i="0" dirty="0" smtClean="0">
                          <a:solidFill>
                            <a:srgbClr val="FF00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𝟏𝟓</m:t>
                          </m:r>
                        </m:den>
                      </m:f>
                    </m:oMath>
                  </m:oMathPara>
                </a14:m>
                <a:endParaRPr lang="zh-CN" altLang="zh-CN" sz="2000" b="1" dirty="0">
                  <a:solidFill>
                    <a:srgbClr val="FF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9" name="矩形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9350" y="3605764"/>
                <a:ext cx="1390512" cy="669479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cxnSp>
        <p:nvCxnSpPr>
          <p:cNvPr id="30" name="直接连接符 29"/>
          <p:cNvCxnSpPr/>
          <p:nvPr/>
        </p:nvCxnSpPr>
        <p:spPr>
          <a:xfrm>
            <a:off x="7588066" y="3144262"/>
            <a:ext cx="349189" cy="229862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8017754" y="2825810"/>
            <a:ext cx="349189" cy="229862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22"/>
          <p:cNvSpPr txBox="1">
            <a:spLocks noChangeArrowheads="1"/>
          </p:cNvSpPr>
          <p:nvPr/>
        </p:nvSpPr>
        <p:spPr bwMode="auto">
          <a:xfrm>
            <a:off x="8110103" y="2637838"/>
            <a:ext cx="40481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200" b="1" dirty="0">
                <a:solidFill>
                  <a:srgbClr val="0000FF"/>
                </a:solidFill>
              </a:rPr>
              <a:t>2</a:t>
            </a:r>
            <a:endParaRPr lang="zh-CN" altLang="en-US" sz="1200" b="1" dirty="0">
              <a:solidFill>
                <a:srgbClr val="0000FF"/>
              </a:solidFill>
            </a:endParaRPr>
          </a:p>
        </p:txBody>
      </p:sp>
      <p:sp>
        <p:nvSpPr>
          <p:cNvPr id="33" name="TextBox 22"/>
          <p:cNvSpPr txBox="1">
            <a:spLocks noChangeArrowheads="1"/>
          </p:cNvSpPr>
          <p:nvPr/>
        </p:nvSpPr>
        <p:spPr bwMode="auto">
          <a:xfrm>
            <a:off x="7588046" y="3328765"/>
            <a:ext cx="40481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200" b="1" dirty="0">
                <a:solidFill>
                  <a:srgbClr val="0000FF"/>
                </a:solidFill>
              </a:rPr>
              <a:t>3</a:t>
            </a:r>
            <a:endParaRPr lang="zh-CN" altLang="en-US" sz="12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4" grpId="0"/>
      <p:bldP spid="25" grpId="0"/>
      <p:bldP spid="26" grpId="0"/>
      <p:bldP spid="27" grpId="0"/>
      <p:bldP spid="28" grpId="0"/>
      <p:bldP spid="29" grpId="0"/>
      <p:bldP spid="32" grpId="0"/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638" y="1751774"/>
            <a:ext cx="7500895" cy="26201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矩形 10"/>
              <p:cNvSpPr/>
              <p:nvPr/>
            </p:nvSpPr>
            <p:spPr>
              <a:xfrm>
                <a:off x="1115616" y="1851670"/>
                <a:ext cx="6768752" cy="2377574"/>
              </a:xfrm>
              <a:prstGeom prst="rect">
                <a:avLst/>
              </a:prstGeom>
            </p:spPr>
            <p:txBody>
              <a:bodyPr wrap="square" lIns="68580" tIns="34290" rIns="68580" bIns="3429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20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已知一个数的几分之几是多少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,</a:t>
                </a:r>
                <a:r>
                  <a:rPr lang="zh-CN" altLang="en-US" sz="20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求这个数的实际问题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,</a:t>
                </a:r>
                <a:r>
                  <a:rPr lang="zh-CN" altLang="en-US" sz="2000" b="1" dirty="0">
                    <a:solidFill>
                      <a:schemeClr val="tx1"/>
                    </a:solidFill>
                    <a:latin typeface="楷体" pitchFamily="49" charset="-122"/>
                    <a:ea typeface="楷体" pitchFamily="49" charset="-122"/>
                  </a:rPr>
                  <a:t>是求一个数的几分之几是多少的实际问题的逆运算。</a:t>
                </a:r>
                <a:endParaRPr lang="en-US" altLang="zh-CN" sz="2000" b="1" dirty="0">
                  <a:solidFill>
                    <a:schemeClr val="tx1"/>
                  </a:solidFill>
                  <a:latin typeface="楷体" pitchFamily="49" charset="-122"/>
                  <a:ea typeface="楷体" pitchFamily="49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2000" b="1" dirty="0">
                    <a:solidFill>
                      <a:schemeClr val="tx1"/>
                    </a:solidFill>
                    <a:latin typeface="楷体" pitchFamily="49" charset="-122"/>
                    <a:ea typeface="楷体" pitchFamily="49" charset="-122"/>
                  </a:rPr>
                  <a:t>在这类题中</a:t>
                </a:r>
                <a:r>
                  <a:rPr lang="en-US" altLang="zh-CN" sz="2000" b="1" dirty="0">
                    <a:solidFill>
                      <a:schemeClr val="tx1"/>
                    </a:solidFill>
                    <a:latin typeface="楷体" pitchFamily="49" charset="-122"/>
                    <a:ea typeface="楷体" pitchFamily="49" charset="-122"/>
                  </a:rPr>
                  <a:t>,</a:t>
                </a:r>
                <a:r>
                  <a:rPr lang="zh-CN" altLang="en-US" sz="2000" b="1" dirty="0">
                    <a:solidFill>
                      <a:schemeClr val="tx1"/>
                    </a:solidFill>
                    <a:latin typeface="楷体" pitchFamily="49" charset="-122"/>
                    <a:ea typeface="楷体" pitchFamily="49" charset="-122"/>
                  </a:rPr>
                  <a:t>关键是设谁为未知数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𝒙</m:t>
                    </m:r>
                  </m:oMath>
                </a14:m>
                <a:r>
                  <a:rPr lang="en-US" altLang="zh-CN" sz="2000" b="1" dirty="0">
                    <a:solidFill>
                      <a:schemeClr val="tx1"/>
                    </a:solidFill>
                    <a:latin typeface="楷体" pitchFamily="49" charset="-122"/>
                    <a:ea typeface="楷体" pitchFamily="49" charset="-122"/>
                  </a:rPr>
                  <a:t>,</a:t>
                </a:r>
                <a:r>
                  <a:rPr lang="zh-CN" altLang="en-US" sz="2000" b="1" dirty="0">
                    <a:solidFill>
                      <a:schemeClr val="tx1"/>
                    </a:solidFill>
                    <a:latin typeface="楷体" pitchFamily="49" charset="-122"/>
                    <a:ea typeface="楷体" pitchFamily="49" charset="-122"/>
                  </a:rPr>
                  <a:t>这里的单位“</a:t>
                </a:r>
                <a:r>
                  <a:rPr lang="en-US" altLang="zh-CN" sz="2000" b="1" dirty="0">
                    <a:solidFill>
                      <a:schemeClr val="tx1"/>
                    </a:solidFill>
                    <a:latin typeface="楷体" pitchFamily="49" charset="-122"/>
                    <a:ea typeface="楷体" pitchFamily="49" charset="-122"/>
                  </a:rPr>
                  <a:t>1”</a:t>
                </a:r>
                <a:r>
                  <a:rPr lang="zh-CN" altLang="en-US" sz="2000" b="1" dirty="0">
                    <a:solidFill>
                      <a:schemeClr val="tx1"/>
                    </a:solidFill>
                    <a:latin typeface="楷体" pitchFamily="49" charset="-122"/>
                    <a:ea typeface="楷体" pitchFamily="49" charset="-122"/>
                  </a:rPr>
                  <a:t>未知</a:t>
                </a:r>
                <a:r>
                  <a:rPr lang="en-US" altLang="zh-CN" sz="2000" b="1" dirty="0">
                    <a:solidFill>
                      <a:schemeClr val="tx1"/>
                    </a:solidFill>
                    <a:latin typeface="楷体" pitchFamily="49" charset="-122"/>
                    <a:ea typeface="楷体" pitchFamily="49" charset="-122"/>
                  </a:rPr>
                  <a:t>,</a:t>
                </a:r>
                <a:r>
                  <a:rPr lang="zh-CN" altLang="en-US" sz="2000" b="1" dirty="0">
                    <a:solidFill>
                      <a:schemeClr val="tx1"/>
                    </a:solidFill>
                    <a:latin typeface="楷体" pitchFamily="49" charset="-122"/>
                    <a:ea typeface="楷体" pitchFamily="49" charset="-122"/>
                  </a:rPr>
                  <a:t>所以我们</a:t>
                </a:r>
                <a:r>
                  <a:rPr lang="zh-CN" altLang="en-US" sz="20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设单位“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1”</a:t>
                </a:r>
                <a:r>
                  <a:rPr lang="zh-CN" altLang="en-US" sz="20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𝒙</m:t>
                    </m:r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,</a:t>
                </a:r>
                <a:r>
                  <a:rPr lang="zh-CN" altLang="en-US" sz="2000" b="1" dirty="0">
                    <a:latin typeface="楷体" pitchFamily="49" charset="-122"/>
                    <a:ea typeface="楷体" pitchFamily="49" charset="-122"/>
                  </a:rPr>
                  <a:t>再</a:t>
                </a:r>
                <a:r>
                  <a:rPr lang="zh-CN" altLang="en-US" sz="20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根据分数乘法的意义列出等量关系式并解这个方程</a:t>
                </a:r>
                <a:r>
                  <a:rPr lang="en-US" altLang="zh-CN" sz="2000" b="1" dirty="0">
                    <a:latin typeface="楷体" pitchFamily="49" charset="-122"/>
                    <a:ea typeface="楷体" pitchFamily="49" charset="-122"/>
                  </a:rPr>
                  <a:t>,</a:t>
                </a:r>
                <a:r>
                  <a:rPr lang="zh-CN" altLang="en-US" sz="2000" b="1" dirty="0">
                    <a:latin typeface="楷体" pitchFamily="49" charset="-122"/>
                    <a:ea typeface="楷体" pitchFamily="49" charset="-122"/>
                  </a:rPr>
                  <a:t>即可解答出此题。</a:t>
                </a:r>
              </a:p>
            </p:txBody>
          </p:sp>
        </mc:Choice>
        <mc:Fallback xmlns="">
          <p:sp>
            <p:nvSpPr>
              <p:cNvPr id="11" name="矩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1851670"/>
                <a:ext cx="6768752" cy="2377574"/>
              </a:xfrm>
              <a:prstGeom prst="rect">
                <a:avLst/>
              </a:prstGeom>
              <a:blipFill rotWithShape="1">
                <a:blip r:embed="rId3"/>
                <a:stretch>
                  <a:fillRect l="-1261" b="-10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2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7002BB47-DE43-479D-9A7E-03943E61E7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E742FEA8-8EF9-4C86-B24B-2BA670C6E2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1601237"/>
            <a:ext cx="482453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560</Words>
  <Application>Microsoft Office PowerPoint</Application>
  <PresentationFormat>全屏显示(16:9)</PresentationFormat>
  <Paragraphs>72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楷体</vt:lpstr>
      <vt:lpstr>Calibri</vt:lpstr>
      <vt:lpstr>幼圆</vt:lpstr>
      <vt:lpstr>宋体</vt:lpstr>
      <vt:lpstr>Arial</vt:lpstr>
      <vt:lpstr>Cambria Math</vt:lpstr>
      <vt:lpstr>黑体</vt:lpstr>
      <vt:lpstr>Office 主题</vt:lpstr>
      <vt:lpstr>1_Office 主题</vt:lpstr>
      <vt:lpstr>公式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5</cp:revision>
  <dcterms:created xsi:type="dcterms:W3CDTF">2017-03-17T02:28:00Z</dcterms:created>
  <dcterms:modified xsi:type="dcterms:W3CDTF">2019-10-18T06:46:22Z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